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0" r:id="rId1"/>
  </p:sldMasterIdLst>
  <p:notesMasterIdLst>
    <p:notesMasterId r:id="rId4"/>
  </p:notesMasterIdLst>
  <p:sldIdLst>
    <p:sldId id="261" r:id="rId2"/>
    <p:sldId id="258" r:id="rId3"/>
  </p:sldIdLst>
  <p:sldSz cx="9906000" cy="6858000" type="A4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74663" indent="-1333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54088" indent="-2698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431925" indent="-406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911350" indent="-5429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6C"/>
    <a:srgbClr val="CCE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2166" autoAdjust="0"/>
    <p:restoredTop sz="97937" autoAdjust="0"/>
  </p:normalViewPr>
  <p:slideViewPr>
    <p:cSldViewPr>
      <p:cViewPr>
        <p:scale>
          <a:sx n="190" d="100"/>
          <a:sy n="190" d="100"/>
        </p:scale>
        <p:origin x="2610" y="21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8996" cy="497683"/>
          </a:xfrm>
          <a:prstGeom prst="rect">
            <a:avLst/>
          </a:prstGeom>
        </p:spPr>
        <p:txBody>
          <a:bodyPr vert="horz" lIns="91513" tIns="45757" rIns="91513" bIns="457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30589" y="0"/>
            <a:ext cx="2928996" cy="497683"/>
          </a:xfrm>
          <a:prstGeom prst="rect">
            <a:avLst/>
          </a:prstGeom>
        </p:spPr>
        <p:txBody>
          <a:bodyPr vert="horz" lIns="91513" tIns="45757" rIns="91513" bIns="457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2A9378A-0781-45EB-ACEE-641AF0D495A6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746125"/>
            <a:ext cx="538638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13" tIns="45757" rIns="91513" bIns="4575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801" y="4720825"/>
            <a:ext cx="5409562" cy="4475959"/>
          </a:xfrm>
          <a:prstGeom prst="rect">
            <a:avLst/>
          </a:prstGeom>
        </p:spPr>
        <p:txBody>
          <a:bodyPr vert="horz" lIns="91513" tIns="45757" rIns="91513" bIns="4575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241"/>
            <a:ext cx="2928996" cy="497682"/>
          </a:xfrm>
          <a:prstGeom prst="rect">
            <a:avLst/>
          </a:prstGeom>
        </p:spPr>
        <p:txBody>
          <a:bodyPr vert="horz" lIns="91513" tIns="45757" rIns="91513" bIns="457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30589" y="9443241"/>
            <a:ext cx="2928996" cy="497682"/>
          </a:xfrm>
          <a:prstGeom prst="rect">
            <a:avLst/>
          </a:prstGeom>
        </p:spPr>
        <p:txBody>
          <a:bodyPr vert="horz" lIns="91513" tIns="45757" rIns="91513" bIns="457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FC218A-8210-4F63-B9D0-6DC03C8DA1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47274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466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40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3192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113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93886" algn="l" defTabSz="95755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72664" algn="l" defTabSz="95755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51442" algn="l" defTabSz="95755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30219" algn="l" defTabSz="95755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1" y="3866921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1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1" y="1600201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46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3" y="3132290"/>
            <a:ext cx="7773297" cy="1793167"/>
          </a:xfrm>
          <a:effectLst/>
        </p:spPr>
        <p:txBody>
          <a:bodyPr/>
          <a:lstStyle>
            <a:lvl1pPr marL="640060" indent="-457185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F1F14-33DC-4B16-87D4-FB8CB6A6A47D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66695-305B-434D-A75B-D284C4D5A9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66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49" y="731521"/>
            <a:ext cx="6934201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4ECBD-E5B7-424C-9A86-6D34CEF0B822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2CB05-BF0C-4DBE-97C7-EBE588BEE95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602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" y="3866921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1" y="1600201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9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6" y="4607512"/>
            <a:ext cx="6468035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18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1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F2836-F12F-4A62-A4F2-43DB902F61C5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427DE-DF45-4DF5-979F-C8A60F77F3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255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1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CB235-B44C-451C-B19F-E20833D070D4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819EA-C052-4F3F-9270-6F27C902C8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0659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1" y="731521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185" indent="0">
              <a:buNone/>
              <a:defRPr sz="2000" b="1"/>
            </a:lvl2pPr>
            <a:lvl3pPr marL="914370" indent="0">
              <a:buNone/>
              <a:defRPr sz="1800" b="1"/>
            </a:lvl3pPr>
            <a:lvl4pPr marL="1371556" indent="0">
              <a:buNone/>
              <a:defRPr sz="1600" b="1"/>
            </a:lvl4pPr>
            <a:lvl5pPr marL="1828741" indent="0">
              <a:buNone/>
              <a:defRPr sz="1600" b="1"/>
            </a:lvl5pPr>
            <a:lvl6pPr marL="2285926" indent="0">
              <a:buNone/>
              <a:defRPr sz="1600" b="1"/>
            </a:lvl6pPr>
            <a:lvl7pPr marL="2743111" indent="0">
              <a:buNone/>
              <a:defRPr sz="1600" b="1"/>
            </a:lvl7pPr>
            <a:lvl8pPr marL="3200296" indent="0">
              <a:buNone/>
              <a:defRPr sz="1600" b="1"/>
            </a:lvl8pPr>
            <a:lvl9pPr marL="36574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8" y="731521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185" indent="0">
              <a:buNone/>
              <a:defRPr sz="2000" b="1"/>
            </a:lvl2pPr>
            <a:lvl3pPr marL="914370" indent="0">
              <a:buNone/>
              <a:defRPr sz="1800" b="1"/>
            </a:lvl3pPr>
            <a:lvl4pPr marL="1371556" indent="0">
              <a:buNone/>
              <a:defRPr sz="1600" b="1"/>
            </a:lvl4pPr>
            <a:lvl5pPr marL="1828741" indent="0">
              <a:buNone/>
              <a:defRPr sz="1600" b="1"/>
            </a:lvl5pPr>
            <a:lvl6pPr marL="2285926" indent="0">
              <a:buNone/>
              <a:defRPr sz="1600" b="1"/>
            </a:lvl6pPr>
            <a:lvl7pPr marL="2743111" indent="0">
              <a:buNone/>
              <a:defRPr sz="1600" b="1"/>
            </a:lvl7pPr>
            <a:lvl8pPr marL="3200296" indent="0">
              <a:buNone/>
              <a:defRPr sz="1600" b="1"/>
            </a:lvl8pPr>
            <a:lvl9pPr marL="36574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0261-6E65-4619-AA06-B8C2DB2E05D5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682B7-AF26-44E1-BFA2-E074141E0D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846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0D80D-B118-432A-B5DB-B623A01CD47F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8A446-4351-425F-B4D8-11A776DB870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3177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AB2BE-574B-4D1C-8AB2-17783C8C555E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BAE0A-8D5E-4009-B6C0-74C9F3146EB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9838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02"/>
            <a:ext cx="3939092" cy="1258493"/>
          </a:xfrm>
          <a:effectLst/>
        </p:spPr>
        <p:txBody>
          <a:bodyPr anchor="b"/>
          <a:lstStyle>
            <a:lvl1pPr marL="228593" indent="-228593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0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0" indent="0">
              <a:buNone/>
              <a:defRPr sz="1000"/>
            </a:lvl3pPr>
            <a:lvl4pPr marL="1371556" indent="0">
              <a:buNone/>
              <a:defRPr sz="900"/>
            </a:lvl4pPr>
            <a:lvl5pPr marL="1828741" indent="0">
              <a:buNone/>
              <a:defRPr sz="900"/>
            </a:lvl5pPr>
            <a:lvl6pPr marL="2285926" indent="0">
              <a:buNone/>
              <a:defRPr sz="900"/>
            </a:lvl6pPr>
            <a:lvl7pPr marL="2743111" indent="0">
              <a:buNone/>
              <a:defRPr sz="900"/>
            </a:lvl7pPr>
            <a:lvl8pPr marL="3200296" indent="0">
              <a:buNone/>
              <a:defRPr sz="900"/>
            </a:lvl8pPr>
            <a:lvl9pPr marL="36574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8FDD1-0C69-4571-917C-424941FC68FF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E262F-8D47-4FEC-802F-F7073674E0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118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1" y="3866921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1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1" y="1600201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185" indent="0">
              <a:buNone/>
              <a:defRPr sz="2800"/>
            </a:lvl2pPr>
            <a:lvl3pPr marL="914370" indent="0">
              <a:buNone/>
              <a:defRPr sz="2400"/>
            </a:lvl3pPr>
            <a:lvl4pPr marL="1371556" indent="0">
              <a:buNone/>
              <a:defRPr sz="2000"/>
            </a:lvl4pPr>
            <a:lvl5pPr marL="1828741" indent="0">
              <a:buNone/>
              <a:defRPr sz="2000"/>
            </a:lvl5pPr>
            <a:lvl6pPr marL="2285926" indent="0">
              <a:buNone/>
              <a:defRPr sz="2000"/>
            </a:lvl6pPr>
            <a:lvl7pPr marL="2743111" indent="0">
              <a:buNone/>
              <a:defRPr sz="2000"/>
            </a:lvl7pPr>
            <a:lvl8pPr marL="3200296" indent="0">
              <a:buNone/>
              <a:defRPr sz="2000"/>
            </a:lvl8pPr>
            <a:lvl9pPr marL="3657481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5" y="1010486"/>
            <a:ext cx="4001957" cy="2163020"/>
          </a:xfrm>
        </p:spPr>
        <p:txBody>
          <a:bodyPr anchor="b"/>
          <a:lstStyle>
            <a:lvl1pPr marL="182874" indent="-182874">
              <a:buFont typeface="Georgia" pitchFamily="18" charset="0"/>
              <a:buChar char="*"/>
              <a:defRPr sz="1600"/>
            </a:lvl1pPr>
            <a:lvl2pPr marL="457185" indent="0">
              <a:buNone/>
              <a:defRPr sz="1200"/>
            </a:lvl2pPr>
            <a:lvl3pPr marL="914370" indent="0">
              <a:buNone/>
              <a:defRPr sz="1000"/>
            </a:lvl3pPr>
            <a:lvl4pPr marL="1371556" indent="0">
              <a:buNone/>
              <a:defRPr sz="900"/>
            </a:lvl4pPr>
            <a:lvl5pPr marL="1828741" indent="0">
              <a:buNone/>
              <a:defRPr sz="900"/>
            </a:lvl5pPr>
            <a:lvl6pPr marL="2285926" indent="0">
              <a:buNone/>
              <a:defRPr sz="900"/>
            </a:lvl6pPr>
            <a:lvl7pPr marL="2743111" indent="0">
              <a:buNone/>
              <a:defRPr sz="900"/>
            </a:lvl7pPr>
            <a:lvl8pPr marL="3200296" indent="0">
              <a:buNone/>
              <a:defRPr sz="900"/>
            </a:lvl8pPr>
            <a:lvl9pPr marL="36574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74A00-8490-4EE5-949C-177CFADFA990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37DEE-A58D-40D7-A28C-51526CCA38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808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20"/>
            <a:ext cx="6934201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E89AD-CF1E-4AD6-81C0-A70C7E28E5E2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651B9-2532-44DD-A32B-8625CC27EDC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751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19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3" y="731521"/>
            <a:ext cx="5231728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167C-A8B1-4FB6-A7F5-4D284D6E4921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F2DA8-DAB5-4889-AAEB-50564374D46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919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" y="1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" y="1600201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3100" y="4371975"/>
            <a:ext cx="7054850" cy="1143000"/>
          </a:xfrm>
          <a:prstGeom prst="rect">
            <a:avLst/>
          </a:prstGeom>
          <a:effectLst/>
        </p:spPr>
        <p:txBody>
          <a:bodyPr vert="horz" lIns="91437" tIns="45718" rIns="91437" bIns="45718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38250" y="731838"/>
            <a:ext cx="69342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0"/>
            <a:ext cx="2724150" cy="365125"/>
          </a:xfrm>
          <a:prstGeom prst="rect">
            <a:avLst/>
          </a:prstGeom>
        </p:spPr>
        <p:txBody>
          <a:bodyPr vert="horz" lIns="91437" tIns="45718" rIns="91437" bIns="45718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F79BBB9-DB21-448A-B6B8-90FA4444D6FF}" type="datetimeFigureOut">
              <a:rPr lang="ru-RU"/>
              <a:pPr>
                <a:defRPr/>
              </a:pPr>
              <a:t>19.07.2016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0" y="6172200"/>
            <a:ext cx="3632200" cy="365125"/>
          </a:xfrm>
          <a:prstGeom prst="rect">
            <a:avLst/>
          </a:prstGeom>
        </p:spPr>
        <p:txBody>
          <a:bodyPr vert="horz" lIns="91437" tIns="45718" rIns="91437" bIns="45718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0"/>
            <a:ext cx="1981200" cy="365125"/>
          </a:xfrm>
          <a:prstGeom prst="rect">
            <a:avLst/>
          </a:prstGeom>
        </p:spPr>
        <p:txBody>
          <a:bodyPr vert="horz" lIns="91437" tIns="45718" rIns="91437" bIns="45718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D36C2D1-392D-4088-8CE5-EF4A3DB85F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19" r:id="rId1"/>
    <p:sldLayoutId id="2147484720" r:id="rId2"/>
    <p:sldLayoutId id="2147484721" r:id="rId3"/>
    <p:sldLayoutId id="2147484722" r:id="rId4"/>
    <p:sldLayoutId id="2147484723" r:id="rId5"/>
    <p:sldLayoutId id="2147484724" r:id="rId6"/>
    <p:sldLayoutId id="2147484725" r:id="rId7"/>
    <p:sldLayoutId id="2147484726" r:id="rId8"/>
    <p:sldLayoutId id="2147484727" r:id="rId9"/>
    <p:sldLayoutId id="2147484728" r:id="rId10"/>
    <p:sldLayoutId id="2147484729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defTabSz="912813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defTabSz="912813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defTabSz="912813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defTabSz="912813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defTabSz="912813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7013" indent="-182563" algn="l" defTabSz="912813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defTabSz="912813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defTabSz="912813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defTabSz="912813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defTabSz="912813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154" indent="-182874" algn="l" defTabSz="91437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896" indent="-182874" algn="l" defTabSz="91437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5926" indent="-182874" algn="l" defTabSz="91437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68" indent="-182874" algn="l" defTabSz="91437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5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0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6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1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26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1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96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81" algn="l" defTabSz="9143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fond-mb@mail.r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270017"/>
              </p:ext>
            </p:extLst>
          </p:nvPr>
        </p:nvGraphicFramePr>
        <p:xfrm>
          <a:off x="166654" y="1214422"/>
          <a:ext cx="1296144" cy="92869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296144"/>
              </a:tblGrid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ru-RU" sz="7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 МУНИЦИПАЛЬНЫМ ОБРАЗОВАНИЯМ </a:t>
                      </a:r>
                    </a:p>
                    <a:p>
                      <a:pPr algn="ctr"/>
                      <a:r>
                        <a:rPr lang="ru-RU" sz="7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И МОНОПРОФИЛЬНЫМ МУНИЦИПАЛЬНЫМ ОБРАЗОВАНИЯМ (МОНОГОРОДАМ)</a:t>
                      </a:r>
                      <a:r>
                        <a:rPr lang="ru-RU" sz="7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8937" marR="98937" marT="45814" marB="45814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607166"/>
              </p:ext>
            </p:extLst>
          </p:nvPr>
        </p:nvGraphicFramePr>
        <p:xfrm>
          <a:off x="166654" y="2071678"/>
          <a:ext cx="1296144" cy="1928826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296144"/>
              </a:tblGrid>
              <a:tr h="1928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конкурсной основе.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Субсидирование: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 начальной стадии становления бизнеса;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части лизинговых платежей;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предоставление грантов (субсидий) начинающим СМСП на уплату первого (первоначального, авансового) взноса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заключении договора лизинга оборудования.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Уровень </a:t>
                      </a:r>
                      <a:r>
                        <a:rPr kumimoji="0" lang="ru-RU" sz="5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софинансирования</a:t>
                      </a: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МО: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95%, или К=19, – для МО Зауралья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и Северо-востока РБ;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90%, или К=9, – для остальных МР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и ГО РБ 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75%, или коэффициент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kumimoji="0" lang="ru-RU" sz="5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софинансирования</a:t>
                      </a: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К=3,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для ГО  г. Уфа РБ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Уровень </a:t>
                      </a:r>
                      <a:r>
                        <a:rPr kumimoji="0" lang="ru-RU" sz="5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софинансирования</a:t>
                      </a: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sz="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моногородов: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92%, или коэффициент</a:t>
                      </a:r>
                      <a:r>
                        <a:rPr lang="ru-RU" sz="5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5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софинансирования</a:t>
                      </a:r>
                      <a:r>
                        <a:rPr lang="ru-RU" sz="5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К=11,5.</a:t>
                      </a:r>
                      <a:endParaRPr kumimoji="0" lang="ru-RU" sz="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-1588" y="115888"/>
            <a:ext cx="9906001" cy="463018"/>
          </a:xfrm>
          <a:prstGeom prst="rect">
            <a:avLst/>
          </a:prstGeom>
        </p:spPr>
        <p:txBody>
          <a:bodyPr wrap="square" lIns="68396" tIns="34198" rIns="68396" bIns="34198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b="1" cap="all" dirty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Реализация государственной программы </a:t>
            </a:r>
            <a:r>
              <a:rPr lang="ru-RU" sz="1600" b="1" cap="all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cap="all" dirty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Развитие и поддержка малого </a:t>
            </a:r>
            <a:endParaRPr lang="ru-RU" sz="1600" b="1" cap="all" dirty="0" smtClean="0">
              <a:ln w="0"/>
              <a:solidFill>
                <a:schemeClr val="bg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ru-RU" sz="1600" b="1" cap="all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b="1" cap="all" dirty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среднего предпринимательства в </a:t>
            </a:r>
            <a:r>
              <a:rPr lang="ru-RU" sz="1600" b="1" cap="all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Республике Башкортостан»</a:t>
            </a:r>
            <a:endParaRPr lang="ru-RU" sz="1600" b="1" cap="all" dirty="0">
              <a:ln w="0"/>
              <a:solidFill>
                <a:schemeClr val="bg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855934"/>
              </p:ext>
            </p:extLst>
          </p:nvPr>
        </p:nvGraphicFramePr>
        <p:xfrm>
          <a:off x="166654" y="4071942"/>
          <a:ext cx="1285884" cy="100013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285884"/>
              </a:tblGrid>
              <a:tr h="1000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СУБСИДИРОВАНИЕ ЧАСТИ ЗАТРАТ ОРГАНИЗАЦИЙ ИНФРАСТРУКТУРЫ, СВЯЗАННЫХ</a:t>
                      </a:r>
                      <a:r>
                        <a:rPr lang="ru-RU" sz="7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РЕАЛИЗАЦИЕЙ ПРОЕКТОВ ПО ВОПРОСАМ РАЗВИТИЯ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ПОДДЕРЖКИ СМСП В РБ</a:t>
                      </a:r>
                      <a:endParaRPr lang="ru-RU" sz="7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026045"/>
              </p:ext>
            </p:extLst>
          </p:nvPr>
        </p:nvGraphicFramePr>
        <p:xfrm>
          <a:off x="6609184" y="692696"/>
          <a:ext cx="3147610" cy="287338"/>
        </p:xfrm>
        <a:graphic>
          <a:graphicData uri="http://schemas.openxmlformats.org/drawingml/2006/table">
            <a:tbl>
              <a:tblPr>
                <a:tableStyleId>{85BE263C-DBD7-4A20-BB59-AAB30ACAA65A}</a:tableStyleId>
              </a:tblPr>
              <a:tblGrid>
                <a:gridCol w="3147610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ИНФОРМАЦИОННО-КОНСУЛЬТАЦИОННАЯ ПОДДЕРЖКА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144716"/>
              </p:ext>
            </p:extLst>
          </p:nvPr>
        </p:nvGraphicFramePr>
        <p:xfrm>
          <a:off x="128464" y="692696"/>
          <a:ext cx="6297944" cy="287338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6297944"/>
              </a:tblGrid>
              <a:tr h="2873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ВИДЫ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ФИНАНСОВОЙ ПОДДЕРЖКИ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64" marR="74264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8" name="Таблица 2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130795"/>
              </p:ext>
            </p:extLst>
          </p:nvPr>
        </p:nvGraphicFramePr>
        <p:xfrm>
          <a:off x="4881562" y="5572140"/>
          <a:ext cx="1512168" cy="2143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512168"/>
              </a:tblGrid>
              <a:tr h="21431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МИКРОФИНАНСИРОВАНИЕ</a:t>
                      </a:r>
                      <a:endParaRPr lang="ru-RU" sz="7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9" name="Таблица 2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2453"/>
              </p:ext>
            </p:extLst>
          </p:nvPr>
        </p:nvGraphicFramePr>
        <p:xfrm>
          <a:off x="166654" y="5072074"/>
          <a:ext cx="1285884" cy="1506468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285884"/>
              </a:tblGrid>
              <a:tr h="1506468">
                <a:tc>
                  <a:txBody>
                    <a:bodyPr/>
                    <a:lstStyle/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Поддержка оказывается организациям,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включенным в Реестр организаций, образующих инфраструктуру поддержки СМСП РБ.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Реализация  проектов по развитию малого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бизнеса в РБ.</a:t>
                      </a:r>
                      <a:endParaRPr lang="ru-RU" sz="5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Размер субсидии не более 90%  </a:t>
                      </a:r>
                      <a:endParaRPr lang="ru-RU" sz="5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 суммы планируемых затрат, но </a:t>
                      </a: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может превышать </a:t>
                      </a:r>
                      <a:r>
                        <a:rPr lang="en-US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рублей </a:t>
                      </a: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один проект.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0" name="Таблица 2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079186"/>
              </p:ext>
            </p:extLst>
          </p:nvPr>
        </p:nvGraphicFramePr>
        <p:xfrm>
          <a:off x="4880992" y="5786454"/>
          <a:ext cx="1512738" cy="785818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738"/>
              </a:tblGrid>
              <a:tr h="7858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Осуществляется АНО «</a:t>
                      </a:r>
                      <a:r>
                        <a:rPr lang="ru-RU" sz="500" b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Микрофинансовая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организация малого бизнеса Республики Башкортостан».</a:t>
                      </a:r>
                      <a:endParaRPr lang="ru-RU" sz="5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Максимальный размер </a:t>
                      </a:r>
                      <a:r>
                        <a:rPr lang="ru-RU" sz="500" i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микрозайма</a:t>
                      </a:r>
                      <a:r>
                        <a:rPr lang="ru-RU" sz="5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  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ru-RU" sz="5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млн.рублей.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срок до 3-х лет.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Процентная ставка дифференцированная 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 10 до 12,5% годовых.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5" name="Таблица 2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735084"/>
              </p:ext>
            </p:extLst>
          </p:nvPr>
        </p:nvGraphicFramePr>
        <p:xfrm>
          <a:off x="4881562" y="4000504"/>
          <a:ext cx="1512168" cy="60548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35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ФОНД ПОДДЕРЖКИ ИНВЕСТИЦИОННЫХ ИНИЦИАТИВ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ПРЕДОСТАВЛЕНИЯ ЗАЙМОВ СМП РБ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2" name="Таблица 2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130443"/>
              </p:ext>
            </p:extLst>
          </p:nvPr>
        </p:nvGraphicFramePr>
        <p:xfrm>
          <a:off x="4881562" y="1214422"/>
          <a:ext cx="1512168" cy="49880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ПРЕДОСТАВЛЕНИЕ ПОРУЧИТЕЛЬСТВ ЗА СЧЕТ СРЕДСТВ ГАРАНТИЙНОГО ФОНДА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3" name="Таблица 2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323315"/>
              </p:ext>
            </p:extLst>
          </p:nvPr>
        </p:nvGraphicFramePr>
        <p:xfrm>
          <a:off x="1595414" y="4786322"/>
          <a:ext cx="1571636" cy="74836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748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СУБСИДИРОВАНИЕ СМСП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ОРГАНИЗАЦИЮ ГРУПП ДНЕВНОГО ВРЕМЯПРОВОЖДЕНИЯ ДЕТЕЙ ДОШКОЛЬНОГО ВОЗРАСТА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4" name="Таблица 2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31607"/>
              </p:ext>
            </p:extLst>
          </p:nvPr>
        </p:nvGraphicFramePr>
        <p:xfrm>
          <a:off x="4881562" y="2500306"/>
          <a:ext cx="1512168" cy="39212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ПРЕДОСТАВЛЕНИЕ ОСНОВНЫХ СРЕДСТВ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УСЛОВИЯХ ЛИЗИНГА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6" name="Таблица 2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079490"/>
              </p:ext>
            </p:extLst>
          </p:nvPr>
        </p:nvGraphicFramePr>
        <p:xfrm>
          <a:off x="4882132" y="4568018"/>
          <a:ext cx="1512168" cy="93268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932684">
                <a:tc>
                  <a:txBody>
                    <a:bodyPr/>
                    <a:lstStyle/>
                    <a:p>
                      <a:pPr marL="0" marR="0" lvl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Осуществляется Фондом развития и поддержки малого предпринимательства Республики Башкортостан.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конкурсной основе.</a:t>
                      </a:r>
                      <a:endParaRPr lang="ru-RU" sz="5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Размер займа – от 100 до 500 тыс.рублей.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 срок предоставления займа – 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 3-х лет.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Плата за предоставление займа – не более 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2/3 ключевой ставки Банка России на дату предоставления займа.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7" name="Таблица 2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265330"/>
              </p:ext>
            </p:extLst>
          </p:nvPr>
        </p:nvGraphicFramePr>
        <p:xfrm>
          <a:off x="4881562" y="2857496"/>
          <a:ext cx="1512168" cy="107157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1071570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Осуществляется Фондом развития и поддержки малого предпринимательства Республики Башкортостан.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ru-RU" sz="5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Максимальная с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тоимость основных средств – 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None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млн. рублей.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Срок предоставления – 5 лет.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Размер ежегодной платы – ½ ключевой ставки ЦБ РФ.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Первоначальный взнос – не менее 10 %.</a:t>
                      </a:r>
                    </a:p>
                    <a:p>
                      <a:pPr marL="0" indent="0" algn="l" defTabSz="128016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Промышленное и технологическое оборудование; спецтехника; автотранспортные средства (кроме легковых автотранспортных средств и мотоциклов).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8" name="Таблица 2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475990"/>
              </p:ext>
            </p:extLst>
          </p:nvPr>
        </p:nvGraphicFramePr>
        <p:xfrm>
          <a:off x="4881562" y="1714488"/>
          <a:ext cx="1512168" cy="71438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714380">
                <a:tc>
                  <a:txBody>
                    <a:bodyPr/>
                    <a:lstStyle/>
                    <a:p>
                      <a:pPr marL="0" marR="0" lvl="0" indent="0" algn="l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Осуществляется Фондом развития и поддержки малого предпринимательства Республики Башкортостан + банками-партнерами.</a:t>
                      </a:r>
                    </a:p>
                    <a:p>
                      <a:pPr marL="0" marR="0" lvl="0" indent="0" algn="l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Размер поручительства не может превышать 70% от суммы обязательств заемщика в части возврата основного долга по кредитному договору, договору займа, лизинга.</a:t>
                      </a:r>
                    </a:p>
                    <a:p>
                      <a:pPr marL="0" marR="0" lvl="0" indent="0" algn="l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Максимальный размер –20 млн. рублей. 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4" name="Таблица 2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525915"/>
              </p:ext>
            </p:extLst>
          </p:nvPr>
        </p:nvGraphicFramePr>
        <p:xfrm>
          <a:off x="1595414" y="5429264"/>
          <a:ext cx="1571636" cy="1143008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1143008">
                <a:tc>
                  <a:txBody>
                    <a:bodyPr/>
                    <a:lstStyle/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Вложение собственных средств - не менее 15%.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Субсидированию подлежат затраты: </a:t>
                      </a:r>
                      <a:b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оплату аренды и (или) выкупа помещения, коммунальных услуг, услуг электроснабжения, ремонта (реконструкция) помещения, покупки оборудования, мебели, материалов, инвентаря, оборудования для обеспечения соответствия требованиям </a:t>
                      </a:r>
                      <a:r>
                        <a:rPr lang="ru-RU" sz="500" b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Роспотребнадзора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 МЧС России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иным требованиям законодательства РФ.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 размер субсидии –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 тыс.рублей.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5" name="Таблица 2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560168"/>
              </p:ext>
            </p:extLst>
          </p:nvPr>
        </p:nvGraphicFramePr>
        <p:xfrm>
          <a:off x="1595414" y="1214422"/>
          <a:ext cx="1571636" cy="428628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4286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СУБСИДИРОВАНИЕ ЧАСТИ ЛИЗИНГОВЫХ ПЛАТЕЖЕЙ</a:t>
                      </a:r>
                    </a:p>
                  </a:txBody>
                  <a:tcPr marL="36000" marR="35995" marT="36042" marB="36042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6" name="Таблица 2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054174"/>
              </p:ext>
            </p:extLst>
          </p:nvPr>
        </p:nvGraphicFramePr>
        <p:xfrm>
          <a:off x="1595414" y="1571612"/>
          <a:ext cx="1571636" cy="164307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16430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Виды затрат СМСП: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связанные с уплатой лизинговых платежей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(в размере  не более  3/4 ключевой ставки Банка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России, действовавшей на момент уплаты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лизингового платежа, </a:t>
                      </a: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максимальный размер 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1,0 млн. рублей);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уплате первоначального взноса (в размере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100% затрат, </a:t>
                      </a: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максимальный размер</a:t>
                      </a:r>
                      <a:r>
                        <a:rPr lang="en-US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en-US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,0 млн. рублей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Предмет договоров лизинга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–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оборудование, устройства, механизмы, автотранспортные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средства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(за исключением легковых автомобилей), приборы, аппараты, агрегаты,  машины, универсальные мобильные платформы и др.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размер субсидии на одного СМСП по возмещению двух видов затрат –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более  1  млн. рублей.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1" name="Таблица 2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701562"/>
              </p:ext>
            </p:extLst>
          </p:nvPr>
        </p:nvGraphicFramePr>
        <p:xfrm>
          <a:off x="3309926" y="1214422"/>
          <a:ext cx="1500198" cy="642942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6429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СУБСИДИРОВАНИЕ ЧАСТИ ЗАТРАТ, СВЯЗАННЫХ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ОПЛАТОЙ ОБРАЗОВАТЕЛЬНЫХ УСЛУГ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2" name="Таблица 2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69307"/>
              </p:ext>
            </p:extLst>
          </p:nvPr>
        </p:nvGraphicFramePr>
        <p:xfrm>
          <a:off x="3309926" y="1785926"/>
          <a:ext cx="1500198" cy="1000132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10001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Субсидирование СМСП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осуществляется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обязательствам по подготовке,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переподготовке,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повышению квалификации рабочих кадров в размере не более 50%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 понесенных затрат.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 размер субсидии - не более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тысяч рублей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расчете на одного обучаемого работника.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5" name="Таблица 2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81205"/>
              </p:ext>
            </p:extLst>
          </p:nvPr>
        </p:nvGraphicFramePr>
        <p:xfrm>
          <a:off x="3309926" y="2928934"/>
          <a:ext cx="1500198" cy="92869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9286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СУБСИДИРОВАНИЕ ЧАСТИ ЗАТРАТ</a:t>
                      </a: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СМСП ПО УЧАСТИЮ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МЕЖДУНАРОДНЫХ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МЕЖРЕГИОНАЛЬНЫХ ВЫСТАВОЧНО-ЯРМАРОЧНЫХ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КОНГРЕССНЫХ МЕРОПРИЯТИЯХ</a:t>
                      </a:r>
                      <a:endParaRPr lang="ru-RU" sz="7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5995" marT="36042" marB="36042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6" name="Таблица 2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250543"/>
              </p:ext>
            </p:extLst>
          </p:nvPr>
        </p:nvGraphicFramePr>
        <p:xfrm>
          <a:off x="3309926" y="3857628"/>
          <a:ext cx="1500198" cy="107157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1071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  <a:endParaRPr kumimoji="0" lang="ru-RU" sz="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Предоставляется в размере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2/3 от произведенных затрат СМСП, связанных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непосредственным участием в выставочных мероприятиях (за исключением расходов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проезд к месту проведения указанных мероприятий и обратно, наем жилых помещений и питание).</a:t>
                      </a:r>
                    </a:p>
                    <a:p>
                      <a:pPr marL="0" marR="0" lvl="0" indent="6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Максимальный размер субсидии на один СМСП составляет 100 тыс. рублей.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9" name="Таблица 2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173078"/>
              </p:ext>
            </p:extLst>
          </p:nvPr>
        </p:nvGraphicFramePr>
        <p:xfrm>
          <a:off x="3309926" y="5072074"/>
          <a:ext cx="1500198" cy="71894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7189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СУБСИДИРОВАНИЕ СМСП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ВОЗМЕЩЕНИЕ ЧАСТИ ЗАТРАТ, СВЯЗАННЫХ С ПРОВЕДЕНИЕМ ОПЫТНО-КОНСТРУКТОРСКИХ РАБОТ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0" name="Таблица 2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286697"/>
              </p:ext>
            </p:extLst>
          </p:nvPr>
        </p:nvGraphicFramePr>
        <p:xfrm>
          <a:off x="3309926" y="5715016"/>
          <a:ext cx="1500198" cy="857256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857256">
                <a:tc>
                  <a:txBody>
                    <a:bodyPr/>
                    <a:lstStyle/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Субсидированию подлежат затраты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выполненным опытно-конструкторским работам.</a:t>
                      </a: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Предоставляется в размере  50% </a:t>
                      </a:r>
                    </a:p>
                    <a:p>
                      <a:pPr marL="0" indent="0" algn="l" rtl="0" eaLnBrk="1" latinLnBrk="0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kumimoji="0" lang="ru-RU" sz="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произведенных затрат.</a:t>
                      </a:r>
                      <a:endParaRPr lang="ru-RU" sz="5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 размер субсидии –</a:t>
                      </a: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ru-RU" sz="5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 тыс. рублей.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3" name="Таблица 2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576110"/>
              </p:ext>
            </p:extLst>
          </p:nvPr>
        </p:nvGraphicFramePr>
        <p:xfrm>
          <a:off x="1595414" y="3357562"/>
          <a:ext cx="1571636" cy="64168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6416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ПОДДЕРЖКА (СУБСИДИРОВАНИЕ) СОЦИАЛЬНОГО ПРЕДПРИНИМАТЕЛЬСТВА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4" name="Таблица 2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704769"/>
              </p:ext>
            </p:extLst>
          </p:nvPr>
        </p:nvGraphicFramePr>
        <p:xfrm>
          <a:off x="1595414" y="4000504"/>
          <a:ext cx="1571636" cy="642942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71636"/>
              </a:tblGrid>
              <a:tr h="642942">
                <a:tc>
                  <a:txBody>
                    <a:bodyPr/>
                    <a:lstStyle/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конкурсной основе.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Вложение собственных средств СМСП – 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менее 15%.</a:t>
                      </a:r>
                    </a:p>
                    <a:p>
                      <a:pPr marL="0" marR="0" indent="635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Максимальный размер субсидии составляет </a:t>
                      </a:r>
                      <a:r>
                        <a:rPr lang="en-US" sz="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/>
                      </a:r>
                      <a:br>
                        <a:rPr lang="en-US" sz="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500" b="1" kern="12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млн. </a:t>
                      </a:r>
                      <a:r>
                        <a:rPr lang="ru-RU" sz="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рублей.</a:t>
                      </a:r>
                    </a:p>
                  </a:txBody>
                  <a:tcPr marL="36000" marR="35995" marT="36042" marB="36042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5" name="Таблица 2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007249"/>
              </p:ext>
            </p:extLst>
          </p:nvPr>
        </p:nvGraphicFramePr>
        <p:xfrm>
          <a:off x="8239148" y="1211064"/>
          <a:ext cx="1500198" cy="503423"/>
        </p:xfrm>
        <a:graphic>
          <a:graphicData uri="http://schemas.openxmlformats.org/drawingml/2006/table">
            <a:tbl>
              <a:tblPr firstRow="1" lastRow="1">
                <a:tableStyleId>{284E427A-3D55-4303-BF80-6455036E1DE7}</a:tableStyleId>
              </a:tblPr>
              <a:tblGrid>
                <a:gridCol w="1500198"/>
              </a:tblGrid>
              <a:tr h="503423">
                <a:tc>
                  <a:txBody>
                    <a:bodyPr/>
                    <a:lstStyle/>
                    <a:p>
                      <a:pPr marL="0" marR="0" lvl="0" indent="0" algn="ctr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sz="7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ЦЕНТР ПОДДЕРЖКИ ПРЕДПРИНИМАТЕЛЬСТВА</a:t>
                      </a:r>
                    </a:p>
                    <a:p>
                      <a:pPr marL="0" marR="0" lvl="0" indent="0" algn="ctr" defTabSz="12795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sz="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- ФРПМП РБ</a:t>
                      </a:r>
                    </a:p>
                  </a:txBody>
                  <a:tcPr marL="36000" marR="35995" marT="36042" marB="36042" horzOverflow="overflow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6" name="Таблица 2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651923"/>
              </p:ext>
            </p:extLst>
          </p:nvPr>
        </p:nvGraphicFramePr>
        <p:xfrm>
          <a:off x="8239148" y="1571612"/>
          <a:ext cx="1500198" cy="199232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00198"/>
              </a:tblGrid>
              <a:tr h="1944216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ru-RU" sz="600" b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Консультирование: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вопросам финансовой поддержки;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финансовому планированию  (выбор системы налогообложения, оптимизация налогообложения, бухгалтерские услуги и др.);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маркетинговому сопровождению (разработка маркетинговой стратегии, рекламной компании, дизайна и др.);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правовым вопросам (составление </a:t>
                      </a:r>
                    </a:p>
                    <a:p>
                      <a:pPr marL="0" indent="6350" algn="l">
                        <a:buFont typeface="Arial" pitchFamily="34" charset="0"/>
                        <a:buNone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экспертиза документов и договоров, помощь в регистрации ООО/ ИП).</a:t>
                      </a:r>
                    </a:p>
                    <a:p>
                      <a:pPr marL="0" indent="6350" algn="l">
                        <a:buFont typeface="Arial" pitchFamily="34" charset="0"/>
                        <a:buNone/>
                      </a:pPr>
                      <a:endParaRPr lang="ru-RU" sz="6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6350" algn="l">
                        <a:buFont typeface="Arial" pitchFamily="34" charset="0"/>
                        <a:buNone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Антикризисный консалтинг (анализ финансово-хозяйственной деятельности, выявление проблем, разработка антикризисной программы).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endParaRPr lang="ru-RU" sz="6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 algn="l">
                        <a:buFont typeface="Arial" pitchFamily="34" charset="0"/>
                        <a:buNone/>
                      </a:pPr>
                      <a:r>
                        <a:rPr lang="ru-RU" sz="600" b="1" u="sng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Обучение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Обучение и повышение квалификации;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Семинары, круглые столы.</a:t>
                      </a: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7" name="Таблица 2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763552"/>
              </p:ext>
            </p:extLst>
          </p:nvPr>
        </p:nvGraphicFramePr>
        <p:xfrm>
          <a:off x="6596074" y="1214422"/>
          <a:ext cx="1512168" cy="2500330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2500330">
                <a:tc>
                  <a:txBody>
                    <a:bodyPr/>
                    <a:lstStyle/>
                    <a:p>
                      <a:pPr marL="0" marR="0" indent="0" algn="ctr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700" b="1" u="none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ПРЕСТИЖА ПРЕДПРИНИМАТЕЛЬСКОЙ ДЕЯТЕЛЬНОСТИ </a:t>
                      </a:r>
                    </a:p>
                    <a:p>
                      <a:pPr marL="0" marR="0" indent="0" algn="ctr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700" b="1" u="none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ПОПУЛЯРИЗАЦИЯ ПРЕДПРИНИМАТЕЛЬСТВА</a:t>
                      </a:r>
                    </a:p>
                    <a:p>
                      <a:pPr marL="0" marR="0" indent="0" algn="ctr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ru-RU" sz="500" b="1" u="none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деловых встреч, конференций, конкурсов, семинаров, форумов и фестивалей.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ежегодного мероприятия «Неделя предпринимательства в РБ»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проекта «Автобус </a:t>
                      </a:r>
                      <a:r>
                        <a:rPr lang="ru-RU" sz="600" b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стартапов</a:t>
                      </a: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(форма </a:t>
                      </a:r>
                      <a:r>
                        <a:rPr lang="en-US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инициирования предпринимательства, оказание помощи в создании и продвижении новых бизнес-проектов, общение с бизнес-тренерами, экспертами, представителями администраций МО РБ, экскурсионное посещение предприятий республики 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качестве внедрения лучших практик развития малого бизнеса).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Реализация </a:t>
                      </a:r>
                      <a:r>
                        <a:rPr kumimoji="0" lang="ru-RU" sz="6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телепроектов</a:t>
                      </a:r>
                      <a:r>
                        <a:rPr kumimoji="0" lang="ru-RU" sz="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каналах Россия 24 и БСТ</a:t>
                      </a:r>
                    </a:p>
                    <a:p>
                      <a:pPr marL="0" marR="0" indent="0" algn="l" defTabSz="9143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Выпуск газеты «Предприниматель Башкортостана».</a:t>
                      </a: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0" name="Таблица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816522"/>
              </p:ext>
            </p:extLst>
          </p:nvPr>
        </p:nvGraphicFramePr>
        <p:xfrm>
          <a:off x="6596074" y="3786190"/>
          <a:ext cx="1512168" cy="1143008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1143008"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None/>
                      </a:pPr>
                      <a:r>
                        <a:rPr lang="ru-RU" sz="7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ОБУЧЕНИЕ</a:t>
                      </a:r>
                    </a:p>
                    <a:p>
                      <a:pPr marL="0" indent="0" algn="ctr">
                        <a:buFont typeface="Arial" pitchFamily="34" charset="0"/>
                        <a:buNone/>
                      </a:pPr>
                      <a:endParaRPr lang="ru-RU" sz="6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Краткосрочные образовательные курсы для начинающих предпринимателей и граждан, желающих осуществлять предпринимательскую деятельность.</a:t>
                      </a:r>
                    </a:p>
                    <a:p>
                      <a:pPr marL="0" indent="6350" algn="l">
                        <a:buFont typeface="Arial" pitchFamily="34" charset="0"/>
                        <a:buChar char="•"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Обучающие</a:t>
                      </a: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семинары для СМСП на разных стадиях создания и становления бизнеса: от начинающих предпринимателей до топ-менеджеров</a:t>
                      </a: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ru-RU" sz="5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8" name="Таблица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048845"/>
              </p:ext>
            </p:extLst>
          </p:nvPr>
        </p:nvGraphicFramePr>
        <p:xfrm>
          <a:off x="6596074" y="5000636"/>
          <a:ext cx="1512168" cy="1571636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15716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БИЗНЕС ИНКУБАТОРЫ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7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городах Уфа, Сибай, Салават, Октябрьский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ru-RU" sz="5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Предоставление нежилых офисных помещений, оборудованных оргтехникой и мебелью, связью, доступом в Интернет, в аренду на льготных условиях.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Консультирование по вопросам осуществления предпринимательской деятельности.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Обучение и повышение квалификации.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Информационные и иные услуги. </a:t>
                      </a: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370918"/>
              </p:ext>
            </p:extLst>
          </p:nvPr>
        </p:nvGraphicFramePr>
        <p:xfrm>
          <a:off x="8239148" y="5000636"/>
          <a:ext cx="1512168" cy="57150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5715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РЕГИОНАЛЬНЫЙ ИНТЕГИРОВАННЫЙ ЦЕНТР – РЕСПУБЛИКА БАШКОРТОСТАН </a:t>
                      </a: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157302"/>
              </p:ext>
            </p:extLst>
          </p:nvPr>
        </p:nvGraphicFramePr>
        <p:xfrm>
          <a:off x="8239148" y="3643314"/>
          <a:ext cx="1512168" cy="49880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4978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ЦЕНТР ИННОВАЦИЙ СОЦИАЛЬНОЙ СФЕРЫ РЕСПУБЛИКИ БАШКОРТОСТАН</a:t>
                      </a: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4" name="Таблица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064528"/>
              </p:ext>
            </p:extLst>
          </p:nvPr>
        </p:nvGraphicFramePr>
        <p:xfrm>
          <a:off x="8239148" y="5572140"/>
          <a:ext cx="1512168" cy="1000132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10001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Информационно-консультационная поддержка экспортно-ориентированных СМСП.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бизнес-миссий и деловых переговоров, бирж контактов, проведение маркетинговых исследований.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единого информационного пространства для участников внешнеэкономической деятельности.</a:t>
                      </a:r>
                      <a:endParaRPr lang="ru-RU" sz="5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186898"/>
              </p:ext>
            </p:extLst>
          </p:nvPr>
        </p:nvGraphicFramePr>
        <p:xfrm>
          <a:off x="8239148" y="4143380"/>
          <a:ext cx="1512168" cy="803604"/>
        </p:xfrm>
        <a:graphic>
          <a:graphicData uri="http://schemas.openxmlformats.org/drawingml/2006/table">
            <a:tbl>
              <a:tblPr firstRow="1" lastRow="1">
                <a:tableStyleId>{69C7853C-536D-4A76-A0AE-DD22124D55A5}</a:tableStyleId>
              </a:tblPr>
              <a:tblGrid>
                <a:gridCol w="1512168"/>
              </a:tblGrid>
              <a:tr h="803604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Популяризация и поддержка социальных проектов и инициатив.</a:t>
                      </a:r>
                      <a:b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Формирование единой базы  социальных</a:t>
                      </a:r>
                      <a:r>
                        <a:rPr lang="ru-RU" sz="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проектов, готовых 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вынесению на инвестиционные сессии. </a:t>
                      </a:r>
                      <a:b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Объединение лидеров социальной сферы, предпринимателей 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ru-RU" sz="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представителей органов власти.</a:t>
                      </a:r>
                      <a:endParaRPr lang="ru-RU" sz="6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5995" marT="36042" marB="36042"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587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Галиаскарова Рамиля\Фонд\Фото\Логотип\фон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624884" y="1"/>
            <a:ext cx="3281116" cy="6858000"/>
          </a:xfrm>
          <a:prstGeom prst="rect">
            <a:avLst/>
          </a:prstGeom>
          <a:noFill/>
          <a:effectLst/>
        </p:spPr>
        <p:txBody>
          <a:bodyPr vert="horz" lIns="91437" tIns="45718" rIns="91437" bIns="45718" rtlCol="0" anchor="t" anchorCtr="0"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1600" b="1" i="0" u="none" strike="noStrike" kern="1200" cap="all" normalizeH="0" baseline="0" noProof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endParaRPr kumimoji="0" lang="ru-RU" sz="1800" b="1" i="0" u="none" strike="noStrike" kern="1200" cap="all" normalizeH="0" baseline="0" noProof="0" dirty="0" smtClean="0">
              <a:ln w="0"/>
              <a:solidFill>
                <a:schemeClr val="bg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endParaRPr kumimoji="0" lang="ru-RU" sz="2000" b="1" i="0" u="none" strike="noStrike" kern="1200" normalizeH="0" baseline="0" noProof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92075" marR="0" lvl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/>
            </a:pPr>
            <a:r>
              <a:rPr kumimoji="0" lang="ru-RU" sz="19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Поддержка                </a:t>
            </a:r>
            <a:br>
              <a:rPr kumimoji="0" lang="ru-RU" sz="19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9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субъектов малого </a:t>
            </a: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ru-RU" sz="19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 среднего предпринимательства </a:t>
            </a:r>
          </a:p>
          <a:p>
            <a:pPr marR="0" lvl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ru-RU" sz="19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Республике Башкортостан</a:t>
            </a:r>
            <a:endParaRPr lang="ru-RU" sz="1900" b="1" cap="all" dirty="0">
              <a:ln w="0"/>
              <a:effectLst>
                <a:reflection blurRad="12700" stA="50000" endPos="50000" dist="5000" dir="5400000" sy="-100000" rotWithShape="0"/>
              </a:effectLst>
              <a:latin typeface="+mj-lt"/>
              <a:ea typeface="+mj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endParaRPr kumimoji="0" lang="ru-RU" sz="1600" b="1" i="0" u="none" strike="noStrike" kern="1200" cap="all" normalizeH="0" baseline="0" noProof="0" dirty="0" smtClean="0">
              <a:ln w="0"/>
              <a:effectLst>
                <a:reflection blurRad="12700" stA="50000" endPos="50000" dist="5000" dir="5400000" sy="-100000" rotWithShape="0"/>
              </a:effectLst>
              <a:uLnTx/>
              <a:uFillTx/>
              <a:latin typeface="+mj-lt"/>
              <a:ea typeface="+mj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endParaRPr lang="ru-RU" sz="1600" b="1" cap="all" dirty="0">
              <a:ln w="0"/>
              <a:effectLst>
                <a:reflection blurRad="12700" stA="50000" endPos="50000" dist="5000" dir="5400000" sy="-100000" rotWithShape="0"/>
              </a:effectLst>
              <a:latin typeface="+mj-lt"/>
              <a:ea typeface="+mj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ru-RU" sz="1600" b="1" i="0" u="none" strike="noStrike" kern="1200" cap="all" normalizeH="0" baseline="0" noProof="0" dirty="0" smtClean="0">
                <a:ln w="0"/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1600" b="1" i="0" u="none" strike="noStrike" kern="1200" cap="all" normalizeH="0" baseline="0" noProof="0" dirty="0" smtClean="0">
                <a:ln w="0"/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600" b="1" i="0" u="none" strike="noStrike" kern="1200" cap="all" normalizeH="0" baseline="0" noProof="0" dirty="0" smtClean="0">
                <a:ln w="0"/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br>
              <a:rPr kumimoji="0" lang="ru-RU" sz="1600" b="1" i="0" u="none" strike="noStrike" kern="1200" cap="all" normalizeH="0" baseline="0" noProof="0" dirty="0" smtClean="0">
                <a:ln w="0"/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200" b="1" i="0" u="none" strike="noStrike" kern="1200" cap="all" normalizeH="0" baseline="0" noProof="0" dirty="0" smtClean="0">
                <a:ln w="0"/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2016</a:t>
            </a:r>
            <a:endParaRPr kumimoji="0" lang="ru-RU" sz="1200" b="1" i="0" u="none" strike="noStrike" kern="1200" cap="all" normalizeH="0" baseline="0" noProof="0" dirty="0">
              <a:ln w="0"/>
              <a:effectLst>
                <a:reflection blurRad="12700" stA="50000" endPos="50000" dist="5000" dir="5400000" sy="-100000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3297238" y="0"/>
            <a:ext cx="3327400" cy="6858000"/>
          </a:xfrm>
          <a:prstGeom prst="rect">
            <a:avLst/>
          </a:prstGeom>
          <a:noFill/>
        </p:spPr>
        <p:txBody>
          <a:bodyPr lIns="0" rIns="0" rtlCol="0">
            <a:normAutofit/>
          </a:bodyPr>
          <a:lstStyle/>
          <a:p>
            <a:pPr marL="47878" marR="0" lvl="0" indent="0" algn="l" defTabSz="95755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7878" marR="0" lvl="0" indent="0" algn="l" defTabSz="95755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7878" marR="0" lvl="0" indent="0" algn="l" defTabSz="95755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175" marR="0" lvl="0" indent="0" algn="ctr" defTabSz="957554" rtl="0" eaLnBrk="1" fontAlgn="auto" latinLnBrk="0" hangingPunct="1">
              <a:lnSpc>
                <a:spcPct val="1000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7878" marR="0" lvl="0" indent="0" algn="l" defTabSz="957554" rtl="0" eaLnBrk="1" fontAlgn="auto" latinLnBrk="0" hangingPunct="1">
              <a:lnSpc>
                <a:spcPct val="1000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Объект 3"/>
          <p:cNvSpPr txBox="1">
            <a:spLocks/>
          </p:cNvSpPr>
          <p:nvPr/>
        </p:nvSpPr>
        <p:spPr>
          <a:xfrm>
            <a:off x="3309926" y="-142900"/>
            <a:ext cx="3327400" cy="7143800"/>
          </a:xfrm>
          <a:prstGeom prst="rect">
            <a:avLst/>
          </a:prstGeom>
          <a:noFill/>
        </p:spPr>
        <p:txBody>
          <a:bodyPr lIns="0" rIns="0" rtlCol="0">
            <a:normAutofit fontScale="62500" lnSpcReduction="20000"/>
          </a:bodyPr>
          <a:lstStyle/>
          <a:p>
            <a:pPr marL="47878" marR="0" lvl="0" indent="0" algn="l" defTabSz="95755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Государственный 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комитет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Башкортостан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предпринимательству и туризму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500" dirty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450008, г. Уфа, ул. Пушкина, 95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телефон/факс: 8 (347) 218-08-25, 218-08-08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biznestur@bashkortostan.ru</a:t>
            </a:r>
            <a:endParaRPr lang="ru-RU" sz="1500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https://biznestur.bashkortostan.ru </a:t>
            </a:r>
            <a:endParaRPr lang="ru-RU" sz="15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15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Фонд развития и поддержки         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малого предпринимательства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Башкортостан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450052, г. Уфа, ул. К.Маркса, д. 37, корп.2, этаж 3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телефон/факс: 8 (347) 251-67-52, 251-67-59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fond-mb@mail.ru</a:t>
            </a:r>
            <a:r>
              <a:rPr lang="en-US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US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www.fondmb.ru</a:t>
            </a:r>
            <a:r>
              <a:rPr lang="ru-RU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7878"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Телефон «Горячей линии»: (347) 216-40-80</a:t>
            </a:r>
          </a:p>
          <a:p>
            <a:pPr marL="0" marR="0" lvl="0" indent="0" algn="ctr" defTabSz="957554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1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57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АНО «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Микрофинансовая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организация малого бизнеса</a:t>
            </a:r>
          </a:p>
          <a:p>
            <a:pPr marL="3175" marR="0" lvl="0" indent="0" algn="ctr" defTabSz="957554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Республики Башкортостан»</a:t>
            </a:r>
          </a:p>
          <a:p>
            <a:pPr marL="3175" marR="0" lvl="0" indent="0" algn="ctr" defTabSz="957554" rtl="0" eaLnBrk="1" fontAlgn="auto" latinLnBrk="0" hangingPunct="1">
              <a:lnSpc>
                <a:spcPct val="1000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175" marR="0" lvl="0" indent="0" algn="ctr" defTabSz="957554" rtl="0" eaLnBrk="1" fontAlgn="auto" latinLnBrk="0" hangingPunct="1">
              <a:lnSpc>
                <a:spcPts val="6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450076, г. Уфа, ул. Чернышевского, д. 82, этаж 6,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оф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65</a:t>
            </a:r>
          </a:p>
          <a:p>
            <a:pPr marL="3175" marR="0" lvl="0" indent="0" algn="ctr" defTabSz="957554" rtl="0" eaLnBrk="1" fontAlgn="auto" latinLnBrk="0" hangingPunct="1">
              <a:lnSpc>
                <a:spcPts val="6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телефон/факс: 8 (347) 246-20-50, 246-20-49</a:t>
            </a:r>
          </a:p>
          <a:p>
            <a:pPr marL="3175" marR="0" lvl="0" indent="0" algn="ctr" defTabSz="957554" rtl="0" eaLnBrk="1" fontAlgn="auto" latinLnBrk="0" hangingPunct="1">
              <a:lnSpc>
                <a:spcPts val="6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e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1500" b="0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centerrb@mail.ru</a:t>
            </a: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175" lvl="0" algn="ctr" defTabSz="957554" fontAlgn="auto">
              <a:lnSpc>
                <a:spcPts val="6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www.centerrb.ru</a:t>
            </a:r>
          </a:p>
          <a:p>
            <a:pPr marL="3175" lvl="0" algn="ctr" defTabSz="957554" fontAlgn="auto">
              <a:lnSpc>
                <a:spcPts val="600"/>
              </a:lnSpc>
              <a:spcBef>
                <a:spcPts val="75"/>
              </a:spcBef>
              <a:spcAft>
                <a:spcPts val="314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en-US" sz="15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 поддержки предпринимательства –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Фонда развития и поддержки малого предпринимательства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Башкортостан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450052, г. Уфа, ул. К.Маркса, д. 37, корп.2, этаж 3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телефон/факс: 8 (347) 251-67-52, 251-67-59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fond-mb@mail.ru</a:t>
            </a:r>
            <a:r>
              <a:rPr lang="en-US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fond-mb-cpp@mail.ru</a:t>
            </a:r>
            <a:r>
              <a:rPr lang="en-US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www.fondmb.ru</a:t>
            </a:r>
            <a:r>
              <a:rPr lang="ru-RU" sz="1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7878"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Телефон «Горячей линии»: (347) 216-40-80</a:t>
            </a:r>
          </a:p>
          <a:p>
            <a:pPr marL="3175" lvl="0" algn="ctr" defTabSz="957554" fontAlgn="auto">
              <a:spcBef>
                <a:spcPts val="60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en-US" sz="1500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 инноваций социальной сферы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Башкортостан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450008, г. Уфа, ул.Коммунистическая, д.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 (347) 264-62-90, факс: 243-38-37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4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www.cis-rb.ru</a:t>
            </a:r>
            <a:endParaRPr lang="ru-RU" sz="1400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en-US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интегрированный центр –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Республика Башкортостан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450052, г. Уфа, ул. Чернышевского, д. 82, этаж 6,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каб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 615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телефон/факс: 8 (347) 246-09-97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eicc@tpprb.ru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www.tpprb.ru/eicc </a:t>
            </a:r>
            <a:endParaRPr lang="ru-RU" sz="15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1500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57554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endParaRPr lang="ru-RU" sz="1400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2" descr="C:\Users\BalkhievIS\Desktop\BashkortostanCoatofArms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232" y="1916832"/>
            <a:ext cx="8032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15703</TotalTime>
  <Words>1110</Words>
  <Application>Microsoft Office PowerPoint</Application>
  <PresentationFormat>Лист A4 (210x297 мм)</PresentationFormat>
  <Paragraphs>223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Воздушный поток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Республиканская программа развития субъектов малого и среднего предпринимательства в Республике Башкортостан на 2010 год, утвержденная постановлением Правительства РБ от №</dc:title>
  <dc:creator>student325</dc:creator>
  <cp:lastModifiedBy>Админ</cp:lastModifiedBy>
  <cp:revision>1526</cp:revision>
  <cp:lastPrinted>2015-01-15T13:34:14Z</cp:lastPrinted>
  <dcterms:created xsi:type="dcterms:W3CDTF">2010-01-27T06:44:21Z</dcterms:created>
  <dcterms:modified xsi:type="dcterms:W3CDTF">2016-07-19T06:00:58Z</dcterms:modified>
</cp:coreProperties>
</file>